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41" r:id="rId1"/>
  </p:sldMasterIdLst>
  <p:notesMasterIdLst>
    <p:notesMasterId r:id="rId17"/>
  </p:notesMasterIdLst>
  <p:handoutMasterIdLst>
    <p:handoutMasterId r:id="rId18"/>
  </p:handoutMasterIdLst>
  <p:sldIdLst>
    <p:sldId id="256" r:id="rId2"/>
    <p:sldId id="493" r:id="rId3"/>
    <p:sldId id="494" r:id="rId4"/>
    <p:sldId id="512" r:id="rId5"/>
    <p:sldId id="504" r:id="rId6"/>
    <p:sldId id="508" r:id="rId7"/>
    <p:sldId id="509" r:id="rId8"/>
    <p:sldId id="510" r:id="rId9"/>
    <p:sldId id="513" r:id="rId10"/>
    <p:sldId id="511" r:id="rId11"/>
    <p:sldId id="505" r:id="rId12"/>
    <p:sldId id="506" r:id="rId13"/>
    <p:sldId id="507" r:id="rId14"/>
    <p:sldId id="503" r:id="rId15"/>
    <p:sldId id="279" r:id="rId16"/>
  </p:sldIdLst>
  <p:sldSz cx="12192000" cy="6858000"/>
  <p:notesSz cx="9926638" cy="6797675"/>
  <p:embeddedFontLst>
    <p:embeddedFont>
      <p:font typeface="Tahoma" panose="020B0604030504040204" pitchFamily="34" charset="0"/>
      <p:regular r:id="rId19"/>
      <p:bold r:id="rId20"/>
    </p:embeddedFont>
    <p:embeddedFont>
      <p:font typeface="Trebuchet MS" panose="020B0603020202020204" pitchFamily="34" charset="0"/>
      <p:regular r:id="rId21"/>
      <p:bold r:id="rId22"/>
      <p:italic r:id="rId23"/>
      <p:boldItalic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07FA2B9-743F-4AFB-B90B-CD47802DE3E0}">
          <p14:sldIdLst>
            <p14:sldId id="256"/>
            <p14:sldId id="493"/>
            <p14:sldId id="494"/>
            <p14:sldId id="512"/>
            <p14:sldId id="504"/>
            <p14:sldId id="508"/>
            <p14:sldId id="509"/>
            <p14:sldId id="510"/>
            <p14:sldId id="513"/>
            <p14:sldId id="511"/>
            <p14:sldId id="505"/>
            <p14:sldId id="506"/>
            <p14:sldId id="507"/>
            <p14:sldId id="503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8" userDrawn="1">
          <p15:clr>
            <a:srgbClr val="A4A3A4"/>
          </p15:clr>
        </p15:guide>
        <p15:guide id="3" orient="horz" pos="2139" userDrawn="1">
          <p15:clr>
            <a:srgbClr val="A4A3A4"/>
          </p15:clr>
        </p15:guide>
        <p15:guide id="4" pos="287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7E9"/>
    <a:srgbClr val="000000"/>
    <a:srgbClr val="20FC54"/>
    <a:srgbClr val="95C03B"/>
    <a:srgbClr val="FF9933"/>
    <a:srgbClr val="F80CCB"/>
    <a:srgbClr val="9999FF"/>
    <a:srgbClr val="FF9966"/>
    <a:srgbClr val="4F81BD"/>
    <a:srgbClr val="3E17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17" autoAdjust="0"/>
    <p:restoredTop sz="94270" autoAdjust="0"/>
  </p:normalViewPr>
  <p:slideViewPr>
    <p:cSldViewPr snapToObjects="1">
      <p:cViewPr varScale="1">
        <p:scale>
          <a:sx n="72" d="100"/>
          <a:sy n="72" d="100"/>
        </p:scale>
        <p:origin x="540" y="60"/>
      </p:cViewPr>
      <p:guideLst>
        <p:guide orient="horz" pos="2158"/>
        <p:guide pos="383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052"/>
    </p:cViewPr>
  </p:sorterViewPr>
  <p:notesViewPr>
    <p:cSldViewPr snapToObjects="1">
      <p:cViewPr varScale="1">
        <p:scale>
          <a:sx n="115" d="100"/>
          <a:sy n="115" d="100"/>
        </p:scale>
        <p:origin x="2124" y="90"/>
      </p:cViewPr>
      <p:guideLst>
        <p:guide orient="horz" pos="2142"/>
        <p:guide pos="3128"/>
        <p:guide orient="horz" pos="2139"/>
        <p:guide pos="287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3228" cy="339489"/>
          </a:xfrm>
          <a:prstGeom prst="rect">
            <a:avLst/>
          </a:prstGeom>
        </p:spPr>
        <p:txBody>
          <a:bodyPr vert="horz" lIns="89672" tIns="44836" rIns="89672" bIns="4483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832" y="7"/>
            <a:ext cx="4303228" cy="339489"/>
          </a:xfrm>
          <a:prstGeom prst="rect">
            <a:avLst/>
          </a:prstGeom>
        </p:spPr>
        <p:txBody>
          <a:bodyPr vert="horz" lIns="89672" tIns="44836" rIns="89672" bIns="4483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AE676C-0945-4B95-AD70-24F383F07299}" type="datetimeFigureOut">
              <a:rPr lang="ko-KR" altLang="en-US"/>
              <a:pPr>
                <a:defRPr/>
              </a:pPr>
              <a:t>2025-09-07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08"/>
            <a:ext cx="4303228" cy="339488"/>
          </a:xfrm>
          <a:prstGeom prst="rect">
            <a:avLst/>
          </a:prstGeom>
        </p:spPr>
        <p:txBody>
          <a:bodyPr vert="horz" lIns="89672" tIns="44836" rIns="89672" bIns="4483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832" y="6456608"/>
            <a:ext cx="4303228" cy="339488"/>
          </a:xfrm>
          <a:prstGeom prst="rect">
            <a:avLst/>
          </a:prstGeom>
        </p:spPr>
        <p:txBody>
          <a:bodyPr vert="horz" lIns="89672" tIns="44836" rIns="89672" bIns="4483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DC3639B-8C59-4680-A9E5-0406514FCD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1649" cy="339489"/>
          </a:xfrm>
          <a:prstGeom prst="rect">
            <a:avLst/>
          </a:prstGeom>
        </p:spPr>
        <p:txBody>
          <a:bodyPr vert="horz" lIns="89672" tIns="44836" rIns="89672" bIns="4483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1832" y="7"/>
            <a:ext cx="4303228" cy="339489"/>
          </a:xfrm>
          <a:prstGeom prst="rect">
            <a:avLst/>
          </a:prstGeom>
        </p:spPr>
        <p:txBody>
          <a:bodyPr vert="horz" lIns="89672" tIns="44836" rIns="89672" bIns="4483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E8B581-1ECF-4080-BC3D-1B7BF96F86B0}" type="datetimeFigureOut">
              <a:rPr lang="ko-KR" altLang="en-US"/>
              <a:pPr>
                <a:defRPr/>
              </a:pPr>
              <a:t>2025-09-07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72" tIns="44836" rIns="89672" bIns="4483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298" y="3229098"/>
            <a:ext cx="7940047" cy="3058557"/>
          </a:xfrm>
          <a:prstGeom prst="rect">
            <a:avLst/>
          </a:prstGeom>
        </p:spPr>
        <p:txBody>
          <a:bodyPr vert="horz" lIns="89672" tIns="44836" rIns="89672" bIns="4483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08"/>
            <a:ext cx="4301649" cy="339488"/>
          </a:xfrm>
          <a:prstGeom prst="rect">
            <a:avLst/>
          </a:prstGeom>
        </p:spPr>
        <p:txBody>
          <a:bodyPr vert="horz" lIns="89672" tIns="44836" rIns="89672" bIns="4483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1832" y="6456608"/>
            <a:ext cx="4303228" cy="339488"/>
          </a:xfrm>
          <a:prstGeom prst="rect">
            <a:avLst/>
          </a:prstGeom>
        </p:spPr>
        <p:txBody>
          <a:bodyPr vert="horz" lIns="89672" tIns="44836" rIns="89672" bIns="4483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C41D889-39F3-496C-BB77-49367C449F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18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1" y="3786190"/>
            <a:ext cx="11049035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66712" y="2173294"/>
            <a:ext cx="10363200" cy="1470025"/>
          </a:xfr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1" y="3886200"/>
            <a:ext cx="8305835" cy="1752600"/>
          </a:xfrm>
        </p:spPr>
        <p:txBody>
          <a:bodyPr/>
          <a:lstStyle>
            <a:lvl1pPr marL="0" indent="0" algn="r">
              <a:buNone/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7" name="그림 6" descr="텍스트, 폰트, 그래픽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E26106-3460-673B-412A-1E42228AA9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199" y="0"/>
            <a:ext cx="1869801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8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3" y="1212850"/>
            <a:ext cx="8667751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8667751" y="1212850"/>
            <a:ext cx="38100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58B4-4556-4743-8BB4-F3DDAFBCC6A2}" type="datetimeFigureOut">
              <a:rPr lang="ko-KR" altLang="en-US"/>
              <a:pPr>
                <a:defRPr/>
              </a:pPr>
              <a:t>2025-09-07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7C083-6021-4A18-BB57-516FAD2074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3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1B1D-33B1-4F60-A372-385B0C3D94EA}" type="datetimeFigureOut">
              <a:rPr lang="ko-KR" altLang="en-US"/>
              <a:pPr>
                <a:defRPr/>
              </a:pPr>
              <a:t>2025-09-07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C23C-992A-4855-B34D-467B3E6F3E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5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10"/>
          <p:cNvCxnSpPr>
            <a:cxnSpLocks/>
          </p:cNvCxnSpPr>
          <p:nvPr userDrawn="1"/>
        </p:nvCxnSpPr>
        <p:spPr>
          <a:xfrm>
            <a:off x="0" y="1141178"/>
            <a:ext cx="11830013" cy="0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>
            <a:off x="0" y="6553994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987" y="203200"/>
            <a:ext cx="109728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9376" y="1428736"/>
            <a:ext cx="11233248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b="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b="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b="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b="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A9EA01-AC4F-7174-A03F-434A53D6C0B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725192" y="6597650"/>
            <a:ext cx="46839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pic>
        <p:nvPicPr>
          <p:cNvPr id="4" name="그림 3" descr="텍스트, 폰트, 그래픽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4E70688-BDB5-428D-36B0-DD0765BF2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199" y="0"/>
            <a:ext cx="1869801" cy="403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93C281-F11B-DF24-035D-17FFB565A7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65857"/>
            <a:ext cx="479375" cy="49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0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1" y="5856293"/>
            <a:ext cx="9620251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9620252" y="5856293"/>
            <a:ext cx="1428749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3B66186-C345-40F3-B0E6-ED807A3E68A9}" type="datetimeFigureOut">
              <a:rPr lang="ko-KR" altLang="en-US"/>
              <a:pPr>
                <a:defRPr/>
              </a:pPr>
              <a:t>2025-09-07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3BFDCA-C708-4CB5-B499-82A723B533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18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2051F6F0-D7A4-3E5C-131C-3A38503B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87" y="203200"/>
            <a:ext cx="109728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4AFE7-C522-1A02-9E75-20DBA896CBB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725723" y="6597650"/>
            <a:ext cx="46839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91EF921-4B78-9434-820E-0F78F7E26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9" y="1428736"/>
            <a:ext cx="5616623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b="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b="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b="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b="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4D7996B-4F50-D6B0-F503-AD899FD4237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2" y="1428736"/>
            <a:ext cx="5629721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b="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b="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b="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b="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5" name="직선 연결선 10">
            <a:extLst>
              <a:ext uri="{FF2B5EF4-FFF2-40B4-BE49-F238E27FC236}">
                <a16:creationId xmlns:a16="http://schemas.microsoft.com/office/drawing/2014/main" id="{0C3DDFD2-C9B2-3FDA-C342-EFA9159BC906}"/>
              </a:ext>
            </a:extLst>
          </p:cNvPr>
          <p:cNvCxnSpPr>
            <a:cxnSpLocks/>
          </p:cNvCxnSpPr>
          <p:nvPr userDrawn="1"/>
        </p:nvCxnSpPr>
        <p:spPr>
          <a:xfrm>
            <a:off x="0" y="1141178"/>
            <a:ext cx="11830013" cy="0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폰트, 그래픽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E455950-EBAD-E5C2-7978-D7C14F720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199" y="0"/>
            <a:ext cx="1869801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55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3" y="1212850"/>
            <a:ext cx="8667751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8667751" y="1212850"/>
            <a:ext cx="38100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BFD-B376-4BE0-A089-6777551E6716}" type="datetimeFigureOut">
              <a:rPr lang="ko-KR" altLang="en-US"/>
              <a:pPr>
                <a:defRPr/>
              </a:pPr>
              <a:t>2025-09-07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C578-D208-41DB-AC4F-421BA7F5EA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76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3" y="1212850"/>
            <a:ext cx="8667751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8667751" y="1212850"/>
            <a:ext cx="38100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07C0-847B-4FDF-8686-86A04F0BD0BF}" type="datetimeFigureOut">
              <a:rPr lang="ko-KR" altLang="en-US"/>
              <a:pPr>
                <a:defRPr/>
              </a:pPr>
              <a:t>2025-09-07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6173A-9E67-4F10-A90E-D0F56B8635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51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0F10-796F-4B6C-B332-92E6A0F1927D}" type="datetimeFigureOut">
              <a:rPr lang="ko-KR" altLang="en-US"/>
              <a:pPr>
                <a:defRPr/>
              </a:pPr>
              <a:t>2025-09-07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E45-124B-41DA-95C5-DE6D4046DC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F7CDF-9DBC-491F-940F-B93966F8AD7A}" type="datetimeFigureOut">
              <a:rPr lang="ko-KR" altLang="en-US"/>
              <a:pPr>
                <a:defRPr/>
              </a:pPr>
              <a:t>2025-09-07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2FD05-D9F9-469B-916C-348062B937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09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488D-AA92-4D0B-BACE-8B22F117F6AD}" type="datetimeFigureOut">
              <a:rPr lang="ko-KR" altLang="en-US"/>
              <a:pPr>
                <a:defRPr/>
              </a:pPr>
              <a:t>2025-09-07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B2EA-9BDC-41EC-822E-3ED1EEF8E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0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43"/>
            <a:ext cx="109728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9CAD28-8B58-4583-9FE9-A49F51CFB5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434340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189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377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566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754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91" indent="-342891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1pPr>
      <a:lvl2pPr marL="742932" indent="-285744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2pPr>
      <a:lvl3pPr marL="1142971" indent="-228594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3pPr>
      <a:lvl4pPr marL="1600160" indent="-228594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4pPr>
      <a:lvl5pPr marL="2057349" indent="-228594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file:///D:\&#52897;&#49828;&#53668;&#46356;&#51088;&#51064;\&#49436;&#47448;%20&#51228;&#52636;\&#52897;&#49828;&#53668;&#46356;&#51088;&#51064;2\&#51473;&#44036;%20&#48156;&#54364;\Prototype_Player2.mp4" TargetMode="External"/><Relationship Id="rId2" Type="http://schemas.microsoft.com/office/2007/relationships/media" Target="file:///D:\&#52897;&#49828;&#53668;&#46356;&#51088;&#51064;\&#49436;&#47448;%20&#51228;&#52636;\&#52897;&#49828;&#53668;&#46356;&#51088;&#51064;2\&#51473;&#44036;%20&#48156;&#54364;\Prototype_Player1.mp4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C59D987-10D7-4572-8873-4C142D2B22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AR SlopeRace</a:t>
            </a:r>
            <a:endParaRPr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613DD77A-2A19-49CF-A815-7C25A3ADF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9577" y="3886200"/>
            <a:ext cx="8769460" cy="1752600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20221122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최예진</a:t>
            </a:r>
            <a:b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20221996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신예솔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20222044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정진용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지도교수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이정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78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18311-8467-0B19-6488-70563EF08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4F8CFF-31D2-4ADB-B29B-AC98656A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구현 및 시연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6C00C5-27B3-9722-3C6D-E02A2793D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87" y="1628800"/>
            <a:ext cx="113538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56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AF80E-96AD-8954-6F32-7067A303A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문제 해결 및 개선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04FD7E-65D0-F43D-12EA-C8E850F15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4067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C6EBB-4044-0EE6-C4EC-0EF9A968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진척사항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133461-F808-5AD3-075C-6FAAD918C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구현된 기능</a:t>
            </a:r>
            <a:endParaRPr lang="en-US" altLang="ko-KR" dirty="0"/>
          </a:p>
          <a:p>
            <a:pPr lvl="1"/>
            <a:r>
              <a:rPr lang="ko-KR" altLang="en-US" dirty="0"/>
              <a:t>레이싱 카 조작 및 </a:t>
            </a:r>
            <a:r>
              <a:rPr lang="ko-KR" altLang="en-US" dirty="0" err="1"/>
              <a:t>리스폰</a:t>
            </a:r>
            <a:endParaRPr lang="en-US" altLang="ko-KR" dirty="0"/>
          </a:p>
          <a:p>
            <a:pPr lvl="1"/>
            <a:r>
              <a:rPr lang="en-US" altLang="ko-KR" dirty="0"/>
              <a:t>UI</a:t>
            </a:r>
            <a:r>
              <a:rPr lang="ko-KR" altLang="en-US" dirty="0"/>
              <a:t> 이미지 적용</a:t>
            </a:r>
            <a:endParaRPr lang="en-US" altLang="ko-KR" dirty="0"/>
          </a:p>
          <a:p>
            <a:pPr lvl="1"/>
            <a:r>
              <a:rPr lang="ko-KR" altLang="en-US" dirty="0"/>
              <a:t>게임 종료</a:t>
            </a:r>
            <a:endParaRPr lang="en-US" altLang="ko-KR" dirty="0"/>
          </a:p>
          <a:p>
            <a:pPr lvl="1"/>
            <a:r>
              <a:rPr lang="ko-KR" altLang="en-US" dirty="0"/>
              <a:t>아이템 생성</a:t>
            </a:r>
            <a:endParaRPr lang="en-US" altLang="ko-KR" dirty="0"/>
          </a:p>
          <a:p>
            <a:pPr marL="457188" lvl="1" indent="0">
              <a:buNone/>
            </a:pPr>
            <a:endParaRPr lang="en-US" altLang="ko-KR" dirty="0"/>
          </a:p>
          <a:p>
            <a:r>
              <a:rPr lang="ko-KR" altLang="en-US" dirty="0"/>
              <a:t>이후 구현 예정인 기능</a:t>
            </a:r>
            <a:endParaRPr lang="en-US" altLang="ko-KR" dirty="0"/>
          </a:p>
          <a:p>
            <a:pPr lvl="1"/>
            <a:r>
              <a:rPr lang="ko-KR" altLang="en-US" dirty="0"/>
              <a:t>아이템 사용 및 효과</a:t>
            </a:r>
            <a:endParaRPr lang="en-US" altLang="ko-KR" dirty="0"/>
          </a:p>
          <a:p>
            <a:pPr lvl="1"/>
            <a:r>
              <a:rPr lang="ko-KR" altLang="en-US" dirty="0"/>
              <a:t>평면 인식</a:t>
            </a:r>
            <a:endParaRPr lang="en-US" altLang="ko-KR" dirty="0"/>
          </a:p>
          <a:p>
            <a:pPr lvl="1"/>
            <a:r>
              <a:rPr lang="ko-KR" altLang="en-US" dirty="0"/>
              <a:t>사운드 및 이펙트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9378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3A491-B90A-B536-2579-785AC576C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향후 발전 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5BC400-1C40-7407-1D4F-E067820E4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297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A2182-8F44-6693-4FA6-ED638813D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395BE-E538-779C-2592-DB73DFEB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마일스톤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1D24078-9FE5-4F5D-B59A-09F45CA14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5640" y="1268760"/>
            <a:ext cx="5940220" cy="50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77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 noChangeAspect="1"/>
          </p:cNvSpPr>
          <p:nvPr/>
        </p:nvSpPr>
        <p:spPr>
          <a:xfrm>
            <a:off x="1524003" y="3"/>
            <a:ext cx="9144635" cy="6858635"/>
          </a:xfrm>
          <a:prstGeom prst="rect">
            <a:avLst/>
          </a:prstGeom>
          <a:gradFill rotWithShape="1"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ko-KR" altLang="en-US" sz="1351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irjung/AppData/Roaming/PolarisOffice/ETemp/11156_8184920/fImage5113323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524003" y="3"/>
            <a:ext cx="9144635" cy="685863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 noChangeAspect="1"/>
          </p:cNvSpPr>
          <p:nvPr/>
        </p:nvSpPr>
        <p:spPr>
          <a:xfrm>
            <a:off x="2179324" y="-3809"/>
            <a:ext cx="7748905" cy="6875145"/>
          </a:xfrm>
          <a:custGeom>
            <a:avLst/>
            <a:gdLst>
              <a:gd name="TX0" fmla="*/ 2232159 w 7837717"/>
              <a:gd name="TY0" fmla="*/ 0 h 6858001"/>
              <a:gd name="TX1" fmla="*/ 5605557 w 7837717"/>
              <a:gd name="TY1" fmla="*/ 0 h 6858001"/>
              <a:gd name="TX2" fmla="*/ 5617845 w 7837717"/>
              <a:gd name="TY2" fmla="*/ 5384 h 6858001"/>
              <a:gd name="TX3" fmla="*/ 7837716 w 7837717"/>
              <a:gd name="TY3" fmla="*/ 3429000 h 6858001"/>
              <a:gd name="TX4" fmla="*/ 5617845 w 7837717"/>
              <a:gd name="TY4" fmla="*/ 6852616 h 6858001"/>
              <a:gd name="TX5" fmla="*/ 5605557 w 7837717"/>
              <a:gd name="TY5" fmla="*/ 6858000 h 6858001"/>
              <a:gd name="TX6" fmla="*/ 2232159 w 7837717"/>
              <a:gd name="TY6" fmla="*/ 6858000 h 6858001"/>
              <a:gd name="TX7" fmla="*/ 2219871 w 7837717"/>
              <a:gd name="TY7" fmla="*/ 6852616 h 6858001"/>
              <a:gd name="TX8" fmla="*/ 0 w 7837717"/>
              <a:gd name="TY8" fmla="*/ 3429000 h 6858001"/>
              <a:gd name="TX9" fmla="*/ 2219871 w 7837717"/>
              <a:gd name="TY9" fmla="*/ 5384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7837717" h="6858001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gradFill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ko-KR" altLang="en-US" sz="1351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airjung/AppData/Roaming/PolarisOffice/ETemp/11156_8184920/fImage196092241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2644" y="2487295"/>
            <a:ext cx="5422265" cy="18846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804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D68B3-3896-F2F5-D60B-0FB39711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E9EEEB-95A0-1DA1-3720-FE9476C1D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최종 구현 목표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기능 구현 및 시연</a:t>
            </a:r>
            <a:endParaRPr lang="en-US" altLang="ko-KR" dirty="0"/>
          </a:p>
          <a:p>
            <a:pPr lvl="1"/>
            <a:r>
              <a:rPr lang="ko-KR" altLang="en-US" dirty="0"/>
              <a:t>구현한 주요 기능</a:t>
            </a:r>
            <a:endParaRPr lang="en-US" altLang="ko-KR" dirty="0"/>
          </a:p>
          <a:p>
            <a:pPr lvl="1"/>
            <a:r>
              <a:rPr lang="ko-KR" altLang="en-US" dirty="0"/>
              <a:t>영상에서 확인된 문제점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문제 해결 및 개선 과정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진척사항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향후 발전 방향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마일스톤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6474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68501-405A-BC04-B6DD-41854AFE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구현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1996F-0557-4CB0-8686-C935A3358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가상의 트랙에서 진행하는 </a:t>
            </a:r>
            <a:r>
              <a:rPr lang="en-US" altLang="ko-KR" dirty="0"/>
              <a:t>2</a:t>
            </a:r>
            <a:r>
              <a:rPr lang="ko-KR" altLang="en-US" dirty="0"/>
              <a:t>인 증강현실</a:t>
            </a:r>
            <a:r>
              <a:rPr lang="en-US" altLang="ko-KR" dirty="0"/>
              <a:t>(AR) </a:t>
            </a:r>
            <a:r>
              <a:rPr lang="ko-KR" altLang="en-US" dirty="0"/>
              <a:t>레이싱 게임</a:t>
            </a:r>
            <a:endParaRPr lang="en-US" altLang="ko-KR" dirty="0"/>
          </a:p>
          <a:p>
            <a:pPr lvl="1"/>
            <a:r>
              <a:rPr lang="en-US" altLang="ko-KR" dirty="0"/>
              <a:t>AR *HMD </a:t>
            </a:r>
            <a:r>
              <a:rPr lang="ko-KR" altLang="en-US" dirty="0"/>
              <a:t>장비 사용</a:t>
            </a:r>
            <a:endParaRPr lang="en-US" altLang="ko-KR" dirty="0"/>
          </a:p>
          <a:p>
            <a:pPr lvl="2"/>
            <a:r>
              <a:rPr lang="en-US" altLang="ko-KR" dirty="0"/>
              <a:t>HoloLens 2</a:t>
            </a:r>
          </a:p>
          <a:p>
            <a:pPr lvl="1"/>
            <a:r>
              <a:rPr lang="ko-KR" altLang="en-US" dirty="0"/>
              <a:t>현실 물체의 위치와 높이 정보를 인식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가상의 트랙 생성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862B1-F828-465A-87FD-8000CAF1A515}"/>
              </a:ext>
            </a:extLst>
          </p:cNvPr>
          <p:cNvSpPr txBox="1"/>
          <p:nvPr/>
        </p:nvSpPr>
        <p:spPr>
          <a:xfrm>
            <a:off x="0" y="0"/>
            <a:ext cx="29276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HMD: Head Mounted Display</a:t>
            </a:r>
            <a:endParaRPr lang="ko-KR" altLang="en-US" sz="1200" b="1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369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6A2FC-352C-EC1C-875F-9602D062B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E61D5-C131-0E9B-3E09-59675364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구현 및 시연</a:t>
            </a:r>
          </a:p>
        </p:txBody>
      </p:sp>
      <p:pic>
        <p:nvPicPr>
          <p:cNvPr id="4" name="Prototype_Player1">
            <a:hlinkClick r:id="" action="ppaction://media"/>
            <a:extLst>
              <a:ext uri="{FF2B5EF4-FFF2-40B4-BE49-F238E27FC236}">
                <a16:creationId xmlns:a16="http://schemas.microsoft.com/office/drawing/2014/main" id="{C147B9D3-2BEC-C12D-56D0-0295F69A694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>
                  <p14:trim st="4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991342"/>
            <a:ext cx="6031765" cy="3392868"/>
          </a:xfrm>
        </p:spPr>
      </p:pic>
      <p:pic>
        <p:nvPicPr>
          <p:cNvPr id="6" name="Prototype_Player2">
            <a:hlinkClick r:id="" action="ppaction://media"/>
            <a:extLst>
              <a:ext uri="{FF2B5EF4-FFF2-40B4-BE49-F238E27FC236}">
                <a16:creationId xmlns:a16="http://schemas.microsoft.com/office/drawing/2014/main" id="{5F90A67B-1C9D-6878-6227-81E33E1EC60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3">
                  <p14:trim st="3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5734" y="1991342"/>
            <a:ext cx="6122488" cy="34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2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5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06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74428-6716-2994-A706-7369E4E82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구현 및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6EFB95-F0DE-F11B-A364-D9062AB71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동작 과정</a:t>
            </a:r>
            <a:endParaRPr lang="en-US" altLang="ko-KR" dirty="0"/>
          </a:p>
          <a:p>
            <a:pPr lvl="1"/>
            <a:r>
              <a:rPr lang="en-US" altLang="ko-KR" dirty="0"/>
              <a:t>Start </a:t>
            </a:r>
            <a:r>
              <a:rPr lang="ko-KR" altLang="en-US" dirty="0"/>
              <a:t>버튼 누르면 게임 시작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CF0E22-48FB-EB57-26ED-99EDA3C6B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57" y="2352046"/>
            <a:ext cx="8859486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3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F5B1E-F57F-C3A4-2C7E-B35AF8030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86C66-421B-8DE5-B0A2-0C8B254B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구현 및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A61DB7-6EDD-1939-0852-E773A69A1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동작 과정</a:t>
            </a:r>
            <a:endParaRPr lang="en-US" altLang="ko-KR" dirty="0"/>
          </a:p>
          <a:p>
            <a:pPr lvl="1"/>
            <a:r>
              <a:rPr lang="ko-KR" altLang="en-US" dirty="0"/>
              <a:t>멀티플레이 방에 혼자 있는 경우 플레이어 대기 </a:t>
            </a:r>
            <a:r>
              <a:rPr lang="en-US" altLang="ko-KR" dirty="0"/>
              <a:t>UI </a:t>
            </a:r>
            <a:r>
              <a:rPr lang="ko-KR" altLang="en-US" dirty="0"/>
              <a:t>표기</a:t>
            </a:r>
            <a:endParaRPr lang="en-US" altLang="ko-KR" dirty="0"/>
          </a:p>
          <a:p>
            <a:pPr lvl="2"/>
            <a:r>
              <a:rPr lang="ko-KR" altLang="en-US" dirty="0"/>
              <a:t>이미지 오타 수정 완료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B02A29-FCB5-0C25-124F-4EC1C1520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500" y="2269872"/>
            <a:ext cx="5604287" cy="459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0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B30EA-CF15-AC00-7951-2EE175F2F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179DF-A405-1C36-1B02-992556391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구현 및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A3D96-FF4D-C46F-A477-E7346F63E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동작 과정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다른 플레이어가 접속한 경우 몇 개의 물체를 선택할 것인지 선택</a:t>
            </a:r>
            <a:endParaRPr lang="en-US" altLang="ko-KR" dirty="0"/>
          </a:p>
          <a:p>
            <a:pPr marL="457188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B0E083-C6C1-BF88-EFFE-427D06BE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343" y="2395494"/>
            <a:ext cx="6075280" cy="42171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2B61B1-9726-BB06-2A41-A069830D3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5" y="2563996"/>
            <a:ext cx="5167759" cy="4047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9D0B9-8403-8D6E-3EA3-136995051D76}"/>
              </a:ext>
            </a:extLst>
          </p:cNvPr>
          <p:cNvSpPr txBox="1"/>
          <p:nvPr/>
        </p:nvSpPr>
        <p:spPr>
          <a:xfrm>
            <a:off x="2395271" y="6613252"/>
            <a:ext cx="131638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Player1(Master)</a:t>
            </a:r>
            <a:endParaRPr lang="ko-KR" altLang="en-US" sz="1200" b="1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62D59-6E0A-A809-E101-0692C3F6B6FD}"/>
              </a:ext>
            </a:extLst>
          </p:cNvPr>
          <p:cNvSpPr txBox="1"/>
          <p:nvPr/>
        </p:nvSpPr>
        <p:spPr>
          <a:xfrm>
            <a:off x="8349742" y="6611769"/>
            <a:ext cx="72648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Player2</a:t>
            </a:r>
            <a:endParaRPr lang="ko-KR" altLang="en-US" sz="1200" b="1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12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EEFA6-FEA2-B3F2-2A7D-BBE269E15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E5DC3-FA30-B3BB-8772-5AAB0264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구현 및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3EEB50-36FD-B878-73B5-6184BB4A7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동작 과정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플레이어가 번갈아 가며 물체 선택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이전 단계에서 선택한 물체 개수만큼 선택한 경우 레이싱 트랙 생성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평면 인식 후 실제 물체를 선택할 수 있게 변경 예정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내가 선택한 물체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초록색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다른 플레이어가 선택한 물체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빨간색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E0D507-753A-627C-F2BC-9FE8D02DD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2708920"/>
            <a:ext cx="3456384" cy="40621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65A65B-AD78-9825-1AF2-0F40FD095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3857628"/>
            <a:ext cx="2819794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69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73075-77CC-E194-08B5-EC0FA118E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B4EA9-8088-F960-7D28-8A8028CF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구현 및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0CE178-588D-952B-5D15-E457C4E5F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동작 과정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일정 바퀴를 돌면 게임이 종료되며 승리자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패배자 </a:t>
            </a:r>
            <a:r>
              <a:rPr lang="en-US" altLang="ko-KR" dirty="0">
                <a:sym typeface="Wingdings" panose="05000000000000000000" pitchFamily="2" charset="2"/>
              </a:rPr>
              <a:t>UI </a:t>
            </a:r>
            <a:r>
              <a:rPr lang="ko-KR" altLang="en-US" dirty="0">
                <a:sym typeface="Wingdings" panose="05000000000000000000" pitchFamily="2" charset="2"/>
              </a:rPr>
              <a:t>표기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이미지 오타 수정 완료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449309-8567-C1FF-8CE7-2B109D295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2761778"/>
            <a:ext cx="3439005" cy="35247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849E8B-F32D-D663-BDC4-06D754773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823" y="2699100"/>
            <a:ext cx="3439005" cy="40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43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dirty="0" smtClean="0"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 anchorCtr="0">
        <a:spAutoFit/>
      </a:bodyPr>
      <a:lstStyle>
        <a:defPPr algn="ctr">
          <a:defRPr sz="1200" b="1" dirty="0" smtClean="0">
            <a:latin typeface="Trebuchet MS" panose="020B0603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7017</TotalTime>
  <Pages>19</Pages>
  <Words>231</Words>
  <Characters>0</Characters>
  <Application>Microsoft Office PowerPoint</Application>
  <DocSecurity>0</DocSecurity>
  <PresentationFormat>와이드스크린</PresentationFormat>
  <Lines>0</Lines>
  <Paragraphs>64</Paragraphs>
  <Slides>15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Wingdings</vt:lpstr>
      <vt:lpstr>Verdana</vt:lpstr>
      <vt:lpstr>Trebuchet MS</vt:lpstr>
      <vt:lpstr>Tahoma</vt:lpstr>
      <vt:lpstr>Arial</vt:lpstr>
      <vt:lpstr>굴림</vt:lpstr>
      <vt:lpstr>맑은 고딕</vt:lpstr>
      <vt:lpstr>Office 테마</vt:lpstr>
      <vt:lpstr>AR SlopeRace</vt:lpstr>
      <vt:lpstr>목차</vt:lpstr>
      <vt:lpstr>최종 구현 목표</vt:lpstr>
      <vt:lpstr>기능 구현 및 시연</vt:lpstr>
      <vt:lpstr>기능 구현 및 시연</vt:lpstr>
      <vt:lpstr>기능 구현 및 시연</vt:lpstr>
      <vt:lpstr>기능 구현 및 시연</vt:lpstr>
      <vt:lpstr>기능 구현 및 시연</vt:lpstr>
      <vt:lpstr>기능 구현 및 시연</vt:lpstr>
      <vt:lpstr>기능 구현 및 시연</vt:lpstr>
      <vt:lpstr>문제 해결 및 개선 과정</vt:lpstr>
      <vt:lpstr>진척사항</vt:lpstr>
      <vt:lpstr>향후 발전 방향</vt:lpstr>
      <vt:lpstr>마일스톤</vt:lpstr>
      <vt:lpstr>PowerPoint 프레젠테이션</vt:lpstr>
    </vt:vector>
  </TitlesOfParts>
  <Company>KUCG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JinYong Jeong</cp:lastModifiedBy>
  <cp:revision>1600</cp:revision>
  <cp:lastPrinted>2023-06-21T06:35:47Z</cp:lastPrinted>
  <dcterms:modified xsi:type="dcterms:W3CDTF">2025-09-07T08:56:06Z</dcterms:modified>
</cp:coreProperties>
</file>